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84" r:id="rId2"/>
    <p:sldId id="285" r:id="rId3"/>
    <p:sldId id="286" r:id="rId4"/>
    <p:sldId id="293" r:id="rId5"/>
    <p:sldId id="302" r:id="rId6"/>
    <p:sldId id="288" r:id="rId7"/>
    <p:sldId id="296" r:id="rId8"/>
    <p:sldId id="289" r:id="rId9"/>
    <p:sldId id="297" r:id="rId10"/>
    <p:sldId id="298" r:id="rId11"/>
    <p:sldId id="300" r:id="rId12"/>
    <p:sldId id="290" r:id="rId13"/>
    <p:sldId id="301" r:id="rId14"/>
    <p:sldId id="291" r:id="rId15"/>
    <p:sldId id="299" r:id="rId16"/>
    <p:sldId id="294" r:id="rId17"/>
  </p:sldIdLst>
  <p:sldSz cx="9144000" cy="6858000" type="screen4x3"/>
  <p:notesSz cx="7102475" cy="89916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917" autoAdjust="0"/>
    <p:restoredTop sz="90879" autoAdjust="0"/>
  </p:normalViewPr>
  <p:slideViewPr>
    <p:cSldViewPr>
      <p:cViewPr varScale="1">
        <p:scale>
          <a:sx n="109" d="100"/>
          <a:sy n="109" d="100"/>
        </p:scale>
        <p:origin x="-594" y="-84"/>
      </p:cViewPr>
      <p:guideLst>
        <p:guide orient="horz" pos="2160"/>
        <p:guide pos="2880"/>
      </p:guideLst>
    </p:cSldViewPr>
  </p:slideViewPr>
  <p:outlineViewPr>
    <p:cViewPr>
      <p:scale>
        <a:sx n="33" d="100"/>
        <a:sy n="33" d="100"/>
      </p:scale>
      <p:origin x="0" y="3894"/>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78163"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3795" name="Rectangle 3"/>
          <p:cNvSpPr>
            <a:spLocks noGrp="1" noChangeArrowheads="1"/>
          </p:cNvSpPr>
          <p:nvPr>
            <p:ph type="dt" sz="quarter" idx="1"/>
          </p:nvPr>
        </p:nvSpPr>
        <p:spPr bwMode="auto">
          <a:xfrm>
            <a:off x="4024313" y="0"/>
            <a:ext cx="3078162"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33796" name="Rectangle 4"/>
          <p:cNvSpPr>
            <a:spLocks noGrp="1" noChangeArrowheads="1"/>
          </p:cNvSpPr>
          <p:nvPr>
            <p:ph type="ftr" sz="quarter" idx="2"/>
          </p:nvPr>
        </p:nvSpPr>
        <p:spPr bwMode="auto">
          <a:xfrm>
            <a:off x="0" y="8542338"/>
            <a:ext cx="3078163" cy="4492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3797" name="Rectangle 5"/>
          <p:cNvSpPr>
            <a:spLocks noGrp="1" noChangeArrowheads="1"/>
          </p:cNvSpPr>
          <p:nvPr>
            <p:ph type="sldNum" sz="quarter" idx="3"/>
          </p:nvPr>
        </p:nvSpPr>
        <p:spPr bwMode="auto">
          <a:xfrm>
            <a:off x="4024313" y="8542338"/>
            <a:ext cx="3078162" cy="4492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48FE8562-2770-4B93-BD38-216568680E0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78163"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9459" name="Rectangle 3"/>
          <p:cNvSpPr>
            <a:spLocks noGrp="1" noChangeArrowheads="1"/>
          </p:cNvSpPr>
          <p:nvPr>
            <p:ph type="dt" idx="1"/>
          </p:nvPr>
        </p:nvSpPr>
        <p:spPr bwMode="auto">
          <a:xfrm>
            <a:off x="4024313" y="0"/>
            <a:ext cx="3078162"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3556" name="Rectangle 4"/>
          <p:cNvSpPr>
            <a:spLocks noGrp="1" noRot="1" noChangeAspect="1" noChangeArrowheads="1" noTextEdit="1"/>
          </p:cNvSpPr>
          <p:nvPr>
            <p:ph type="sldImg" idx="2"/>
          </p:nvPr>
        </p:nvSpPr>
        <p:spPr bwMode="auto">
          <a:xfrm>
            <a:off x="1303338" y="674688"/>
            <a:ext cx="4495800" cy="337185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47738" y="4270375"/>
            <a:ext cx="5207000" cy="4046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542338"/>
            <a:ext cx="3078163" cy="4492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9463" name="Rectangle 7"/>
          <p:cNvSpPr>
            <a:spLocks noGrp="1" noChangeArrowheads="1"/>
          </p:cNvSpPr>
          <p:nvPr>
            <p:ph type="sldNum" sz="quarter" idx="5"/>
          </p:nvPr>
        </p:nvSpPr>
        <p:spPr bwMode="auto">
          <a:xfrm>
            <a:off x="4024313" y="8542338"/>
            <a:ext cx="3078162" cy="4492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70D6404-FDF3-4FBC-86BC-3F9C3B57307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338CDE-D017-472B-9BAD-6C5F5A24161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02F24F-B4EA-48E1-A853-AE17542D4D2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1B243E-3E67-4320-AB27-B8BB8E5AD7F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C9A845-0DB3-4D28-8C76-7EEEC213D7B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FB1070-88ED-473C-B27A-9CC3468D18F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6867AF-9AF9-40B5-A347-95C30721AF5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F13177-7711-42FE-AA07-DF9AE564A66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98C2290-4772-4522-98F9-1336C8AC2ED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365F06F-EBA2-4995-A822-8F927230726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0878246-C844-4853-81B7-F1195079055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9BCFDC-1F5E-4151-976A-8387210C0C0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668446-9771-4829-9BE8-47595A3BDD8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3A83D30B-2084-4680-AB0B-B3635A92FA0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amalie.com/" TargetMode="External"/><Relationship Id="rId2" Type="http://schemas.openxmlformats.org/officeDocument/2006/relationships/hyperlink" Target="mailto:mholler@pacbell.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8.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2971800"/>
          </a:xfrm>
        </p:spPr>
        <p:txBody>
          <a:bodyPr/>
          <a:lstStyle/>
          <a:p>
            <a:r>
              <a:rPr lang="en-US" dirty="0" smtClean="0"/>
              <a:t>High Density, Multiple depth, Wireless Soil Moisture Tension Measurements for Irrigation Management</a:t>
            </a:r>
            <a:endParaRPr lang="en-US" dirty="0"/>
          </a:p>
        </p:txBody>
      </p:sp>
      <p:sp>
        <p:nvSpPr>
          <p:cNvPr id="3" name="Subtitle 2"/>
          <p:cNvSpPr>
            <a:spLocks noGrp="1"/>
          </p:cNvSpPr>
          <p:nvPr>
            <p:ph type="subTitle" idx="1"/>
          </p:nvPr>
        </p:nvSpPr>
        <p:spPr>
          <a:xfrm>
            <a:off x="838200" y="4419600"/>
            <a:ext cx="7467600" cy="1752600"/>
          </a:xfrm>
        </p:spPr>
        <p:txBody>
          <a:bodyPr/>
          <a:lstStyle/>
          <a:p>
            <a:r>
              <a:rPr lang="en-US" dirty="0" smtClean="0"/>
              <a:t>Mark Holler, Owner, </a:t>
            </a:r>
            <a:r>
              <a:rPr lang="en-US" dirty="0" err="1" smtClean="0"/>
              <a:t>Vitaculturist</a:t>
            </a:r>
            <a:r>
              <a:rPr lang="en-US" dirty="0" smtClean="0"/>
              <a:t>, Camalie Vineyards, Mt. </a:t>
            </a:r>
            <a:r>
              <a:rPr lang="en-US" dirty="0" err="1" smtClean="0"/>
              <a:t>Veeder</a:t>
            </a:r>
            <a:r>
              <a:rPr lang="en-US" dirty="0" smtClean="0"/>
              <a:t>, Napa, Ca. </a:t>
            </a:r>
          </a:p>
          <a:p>
            <a:r>
              <a:rPr lang="en-US" sz="1800" dirty="0" smtClean="0">
                <a:hlinkClick r:id="rId2"/>
              </a:rPr>
              <a:t>mholler@pacbell.net</a:t>
            </a:r>
            <a:r>
              <a:rPr lang="en-US" sz="1800" dirty="0" smtClean="0"/>
              <a:t>, </a:t>
            </a:r>
            <a:r>
              <a:rPr lang="en-US" sz="1800" dirty="0" smtClean="0"/>
              <a:t>650-799-6571</a:t>
            </a:r>
          </a:p>
          <a:p>
            <a:r>
              <a:rPr lang="en-US" sz="1800" dirty="0" smtClean="0">
                <a:hlinkClick r:id="rId3"/>
              </a:rPr>
              <a:t>http://camalie.com</a:t>
            </a:r>
            <a:r>
              <a:rPr lang="en-US" sz="1800" dirty="0" smtClean="0"/>
              <a:t>  </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81000"/>
            <a:ext cx="7772400" cy="1143000"/>
          </a:xfrm>
        </p:spPr>
        <p:txBody>
          <a:bodyPr/>
          <a:lstStyle/>
          <a:p>
            <a:r>
              <a:rPr lang="en-US" dirty="0" smtClean="0"/>
              <a:t>Results/Discussion</a:t>
            </a:r>
            <a:endParaRPr lang="en-US" dirty="0"/>
          </a:p>
        </p:txBody>
      </p:sp>
      <p:sp>
        <p:nvSpPr>
          <p:cNvPr id="6" name="Content Placeholder 5"/>
          <p:cNvSpPr>
            <a:spLocks noGrp="1"/>
          </p:cNvSpPr>
          <p:nvPr>
            <p:ph idx="1"/>
          </p:nvPr>
        </p:nvSpPr>
        <p:spPr>
          <a:xfrm>
            <a:off x="609600" y="1447800"/>
            <a:ext cx="7772400" cy="4114800"/>
          </a:xfrm>
        </p:spPr>
        <p:txBody>
          <a:bodyPr/>
          <a:lstStyle/>
          <a:p>
            <a:r>
              <a:rPr lang="en-US" sz="1800" dirty="0" smtClean="0"/>
              <a:t>Correlations were done between leaf water potentials and soil moisture tensions acquired at 12” depth and 24” depth. </a:t>
            </a:r>
            <a:r>
              <a:rPr lang="en-US" sz="1800" dirty="0" smtClean="0"/>
              <a:t> Data </a:t>
            </a:r>
            <a:r>
              <a:rPr lang="en-US" sz="1800" dirty="0" smtClean="0"/>
              <a:t>from all locations and times were combined for these correlations. Sample size was 43 points per depth</a:t>
            </a:r>
            <a:r>
              <a:rPr lang="en-US" sz="1800" u="sng" dirty="0" smtClean="0"/>
              <a:t> </a:t>
            </a:r>
            <a:r>
              <a:rPr lang="en-US" sz="1800" dirty="0" smtClean="0"/>
              <a:t>[</a:t>
            </a:r>
            <a:r>
              <a:rPr lang="en-US" sz="1800" dirty="0" smtClean="0"/>
              <a:t>14].   </a:t>
            </a:r>
            <a:r>
              <a:rPr lang="en-US" sz="1800" dirty="0" smtClean="0"/>
              <a:t>Points with soil moisture values more negative than –300cB were removed as most of these values were due to open connections. </a:t>
            </a:r>
            <a:endParaRPr lang="en-US" sz="1800" dirty="0" smtClean="0"/>
          </a:p>
          <a:p>
            <a:r>
              <a:rPr lang="en-US" sz="1800" dirty="0" smtClean="0"/>
              <a:t>Least squares curve fits for each soil moisture measurement depth are </a:t>
            </a:r>
            <a:r>
              <a:rPr lang="en-US" sz="1800" dirty="0" smtClean="0"/>
              <a:t>shown </a:t>
            </a:r>
            <a:r>
              <a:rPr lang="en-US" sz="1800" dirty="0" smtClean="0"/>
              <a:t>in Figure 3.  The soil moisture data at 12” depth does not correlate with the leaf water potential measurements but, at 24” depth there is a “substantial”[11] correlation with an R</a:t>
            </a:r>
            <a:r>
              <a:rPr lang="en-US" sz="1800" baseline="30000" dirty="0" smtClean="0"/>
              <a:t>2</a:t>
            </a:r>
            <a:r>
              <a:rPr lang="en-US" sz="1800" dirty="0" smtClean="0"/>
              <a:t> of .42.   </a:t>
            </a:r>
          </a:p>
          <a:p>
            <a:r>
              <a:rPr lang="en-US" sz="1800" dirty="0" smtClean="0"/>
              <a:t>This </a:t>
            </a:r>
            <a:r>
              <a:rPr lang="en-US" sz="1800" dirty="0" smtClean="0"/>
              <a:t>data suggests that deeper placements of the soil moisture sensors might produce better correlations with the leaf water potentials.</a:t>
            </a:r>
          </a:p>
          <a:p>
            <a:r>
              <a:rPr lang="en-US" sz="1800" dirty="0" smtClean="0"/>
              <a:t>From </a:t>
            </a:r>
            <a:r>
              <a:rPr lang="en-US" sz="1800" dirty="0" smtClean="0"/>
              <a:t>this data one could also conclude that the vines were getting their water from deeper depths and that the vines have not concentrated their root growth around the sub surface dripper which is co-located with the soil moisture sensor at 12” depth.  This information was useful in deciding not to move the subsurface drippers </a:t>
            </a:r>
            <a:r>
              <a:rPr lang="en-US" sz="1800" strike="sngStrike" dirty="0" smtClean="0"/>
              <a:t> </a:t>
            </a:r>
            <a:r>
              <a:rPr lang="en-US" sz="1800" dirty="0" smtClean="0"/>
              <a:t>further from the vines or deeper to encourage root growth.  </a:t>
            </a:r>
          </a:p>
          <a:p>
            <a:endParaRPr lang="en-US" sz="1800" dirty="0" smtClean="0"/>
          </a:p>
          <a:p>
            <a:endParaRPr lang="en-US"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Discussion</a:t>
            </a:r>
            <a:endParaRPr lang="en-US" dirty="0"/>
          </a:p>
        </p:txBody>
      </p:sp>
      <p:sp>
        <p:nvSpPr>
          <p:cNvPr id="3" name="Content Placeholder 2"/>
          <p:cNvSpPr>
            <a:spLocks noGrp="1"/>
          </p:cNvSpPr>
          <p:nvPr>
            <p:ph idx="1"/>
          </p:nvPr>
        </p:nvSpPr>
        <p:spPr>
          <a:xfrm>
            <a:off x="609600" y="1524000"/>
            <a:ext cx="7772400" cy="4114800"/>
          </a:xfrm>
        </p:spPr>
        <p:txBody>
          <a:bodyPr/>
          <a:lstStyle/>
          <a:p>
            <a:r>
              <a:rPr lang="en-US" sz="1800" dirty="0" smtClean="0"/>
              <a:t>Irrigation </a:t>
            </a:r>
            <a:r>
              <a:rPr lang="en-US" sz="1800" dirty="0" smtClean="0"/>
              <a:t>in 2007 totaled 34 gallons/vine</a:t>
            </a:r>
            <a:r>
              <a:rPr lang="en-US" sz="1800" u="sng" dirty="0" smtClean="0"/>
              <a:t>,</a:t>
            </a:r>
            <a:r>
              <a:rPr lang="en-US" sz="1800" dirty="0" smtClean="0"/>
              <a:t> reduced 26% from the 46 gallons/vine applied in 2006 including water used in </a:t>
            </a:r>
            <a:r>
              <a:rPr lang="en-US" sz="1800" dirty="0" err="1" smtClean="0"/>
              <a:t>fertigation</a:t>
            </a:r>
            <a:r>
              <a:rPr lang="en-US" sz="1800" dirty="0" smtClean="0"/>
              <a:t> early season and post harvest.  Rainfall before the 2007 season was 16” compared to 40” for the 2006 season and the norm for this location.  The 2007 season was sufficiently dry that water had to be trucked to the site to supply the last 20% of the water used during the season.  </a:t>
            </a:r>
          </a:p>
          <a:p>
            <a:pPr>
              <a:buNone/>
            </a:pP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5562600"/>
            <a:ext cx="8686800" cy="685800"/>
          </a:xfrm>
        </p:spPr>
        <p:txBody>
          <a:bodyPr/>
          <a:lstStyle/>
          <a:p>
            <a:r>
              <a:rPr lang="en-US" sz="1800" dirty="0" smtClean="0"/>
              <a:t>Good correlation at 24” depth </a:t>
            </a:r>
          </a:p>
          <a:p>
            <a:r>
              <a:rPr lang="en-US" sz="1800" dirty="0" smtClean="0"/>
              <a:t>No correlation at 12” depth  </a:t>
            </a:r>
            <a:endParaRPr lang="en-US" sz="1800" dirty="0"/>
          </a:p>
        </p:txBody>
      </p:sp>
      <p:sp>
        <p:nvSpPr>
          <p:cNvPr id="880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8065" name="Object 1"/>
          <p:cNvGraphicFramePr>
            <a:graphicFrameLocks noChangeAspect="1"/>
          </p:cNvGraphicFramePr>
          <p:nvPr/>
        </p:nvGraphicFramePr>
        <p:xfrm>
          <a:off x="1447800" y="304800"/>
          <a:ext cx="6465115" cy="5181600"/>
        </p:xfrm>
        <a:graphic>
          <a:graphicData uri="http://schemas.openxmlformats.org/presentationml/2006/ole">
            <p:oleObj spid="_x0000_s88065" name="Worksheet" r:id="rId3" imgW="6296025" imgH="5048250" progId="Excel.Sheet.8">
              <p:embed/>
            </p:oleObj>
          </a:graphicData>
        </a:graphic>
      </p:graphicFrame>
      <p:sp>
        <p:nvSpPr>
          <p:cNvPr id="6" name="Rectangle 5"/>
          <p:cNvSpPr/>
          <p:nvPr/>
        </p:nvSpPr>
        <p:spPr>
          <a:xfrm>
            <a:off x="533400" y="2743200"/>
            <a:ext cx="960519" cy="369332"/>
          </a:xfrm>
          <a:prstGeom prst="rect">
            <a:avLst/>
          </a:prstGeom>
        </p:spPr>
        <p:txBody>
          <a:bodyPr wrap="none">
            <a:spAutoFit/>
          </a:bodyPr>
          <a:lstStyle/>
          <a:p>
            <a:pPr lvl="0"/>
            <a:r>
              <a:rPr lang="en-US" sz="1800" dirty="0" smtClean="0">
                <a:solidFill>
                  <a:srgbClr val="000000"/>
                </a:solidFill>
              </a:rPr>
              <a:t>Figure 3</a:t>
            </a:r>
            <a:endParaRPr lang="en-US" sz="1800" dirty="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381000"/>
            <a:ext cx="7772400" cy="838200"/>
          </a:xfrm>
        </p:spPr>
        <p:txBody>
          <a:bodyPr/>
          <a:lstStyle/>
          <a:p>
            <a:r>
              <a:rPr lang="en-US" dirty="0" smtClean="0"/>
              <a:t>Durations and Intervals</a:t>
            </a:r>
            <a:endParaRPr lang="en-US" dirty="0"/>
          </a:p>
        </p:txBody>
      </p:sp>
      <p:sp>
        <p:nvSpPr>
          <p:cNvPr id="6" name="Content Placeholder 5"/>
          <p:cNvSpPr>
            <a:spLocks noGrp="1"/>
          </p:cNvSpPr>
          <p:nvPr>
            <p:ph idx="1"/>
          </p:nvPr>
        </p:nvSpPr>
        <p:spPr>
          <a:xfrm>
            <a:off x="685800" y="1295400"/>
            <a:ext cx="7772400" cy="4114800"/>
          </a:xfrm>
        </p:spPr>
        <p:txBody>
          <a:bodyPr/>
          <a:lstStyle/>
          <a:p>
            <a:r>
              <a:rPr lang="en-US" sz="1200" dirty="0" smtClean="0"/>
              <a:t>In 2006 data from the soil moisture sensors was used to optimize irrigation durations and </a:t>
            </a:r>
            <a:r>
              <a:rPr lang="en-US" sz="1200" dirty="0" smtClean="0"/>
              <a:t>intervals.  Soil </a:t>
            </a:r>
            <a:r>
              <a:rPr lang="en-US" sz="1200" dirty="0" smtClean="0"/>
              <a:t>moisture sensors provide good insight into how water moves within the soil – hydraulic transport, something that leaf water potentials cannot provide.   The delay between wetting at 12” depth and 24” depth is a measure of how long it takes water to move downward within the soil.  From this the vertical hydraulic conductivity can be inferred.  The slope of the drying transient indicates how fast water is </a:t>
            </a:r>
            <a:r>
              <a:rPr lang="en-US" sz="1200" dirty="0" err="1" smtClean="0"/>
              <a:t>is</a:t>
            </a:r>
            <a:r>
              <a:rPr lang="en-US" sz="1200" dirty="0" smtClean="0"/>
              <a:t> moving away from the sensors either due to diffusion or plant uptake. </a:t>
            </a:r>
          </a:p>
          <a:p>
            <a:r>
              <a:rPr lang="en-US" sz="1200" dirty="0" smtClean="0"/>
              <a:t>Irrigation durations and intervals were optimized to achieve a desired average soil moisture at 24” depth.  This soil moisture target was based on leaf water potentials as described above.   Total available water supply for the season was also considered.   We adopted the premise that the vines benefit from reduced variability in soil moisture over time.   The best uniformity over time would be achieved by very short durations at frequent intervals.  Short durations and frequent intervals, however, do not allow the water to penetrate very far between irrigations.   Short intervals also result in non-uniformities across each block because the line pressures are below spec for constant drip rate during start and stop transients.  The total start up and shut down transient time for this irrigation system was determined to be about 30 minutes.  We set the minimum irrigation duration to 2 hours to make the transient effects less than 25% of the irrigation duration.   We then checked to see that the water was reaching the 24” deep sensors consistently with an interval equal to the time it took the 24” depth to dry out to the level before the last irrigation.  The interval was then varied to bring the average soil moisture level at 24” depth to the target value.  We then looked at the water consumption rate of our optimized duration/interval times and forecasted total use for the season.  If this use was in excess of our water resource we lengthened the interval </a:t>
            </a:r>
            <a:r>
              <a:rPr lang="en-US" sz="1200" strike="sngStrike" dirty="0" smtClean="0"/>
              <a:t> </a:t>
            </a:r>
            <a:r>
              <a:rPr lang="en-US" sz="1200" dirty="0" smtClean="0"/>
              <a:t>to the consumption rate we could afford.  We then monitored the new average soil moisture and spot checked leaf water potentials to determine if we could keep the vines from becoming over stressed.  If the leaf water potentials continue to drop to –15 bar and beyond </a:t>
            </a:r>
            <a:r>
              <a:rPr lang="en-US" sz="1200" strike="sngStrike" dirty="0" smtClean="0"/>
              <a:t> </a:t>
            </a:r>
            <a:r>
              <a:rPr lang="en-US" sz="1200" dirty="0" smtClean="0"/>
              <a:t>as was the case in the 2007 season we purchased additional water </a:t>
            </a:r>
            <a:r>
              <a:rPr lang="en-US" sz="1200" dirty="0" smtClean="0"/>
              <a:t>and </a:t>
            </a:r>
            <a:r>
              <a:rPr lang="en-US" sz="1200" dirty="0" smtClean="0"/>
              <a:t>trucked  it to the vineyard. </a:t>
            </a:r>
            <a:r>
              <a:rPr lang="en-US" sz="1200" dirty="0" smtClean="0"/>
              <a:t>  In </a:t>
            </a:r>
            <a:r>
              <a:rPr lang="en-US" sz="1200" dirty="0" smtClean="0"/>
              <a:t>2007 in </a:t>
            </a:r>
            <a:r>
              <a:rPr lang="en-US" sz="1200" dirty="0" smtClean="0"/>
              <a:t>light </a:t>
            </a:r>
            <a:r>
              <a:rPr lang="en-US" sz="1200" dirty="0" smtClean="0"/>
              <a:t>of a very dry winter rainfall we delayed irrigation until a higher stress level was achieved to reduce canopy growth and subsequent water consumption by the vines.   Our yield and fruit maturity results suggests that this was a good approach.  We feel </a:t>
            </a:r>
            <a:r>
              <a:rPr lang="en-US" sz="1200" dirty="0" smtClean="0"/>
              <a:t>that</a:t>
            </a:r>
            <a:r>
              <a:rPr lang="en-US" sz="1200" strike="sngStrike" dirty="0" smtClean="0"/>
              <a:t> </a:t>
            </a:r>
            <a:r>
              <a:rPr lang="en-US" sz="1200" dirty="0" smtClean="0"/>
              <a:t>high </a:t>
            </a:r>
            <a:r>
              <a:rPr lang="en-US" sz="1200" dirty="0" smtClean="0"/>
              <a:t>water stress transients during the growing season can damage the vines not only in the short term but over several seasons as well.     </a:t>
            </a:r>
          </a:p>
          <a:p>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990600"/>
          </a:xfrm>
        </p:spPr>
        <p:txBody>
          <a:bodyPr/>
          <a:lstStyle/>
          <a:p>
            <a:r>
              <a:rPr lang="en-US" dirty="0" smtClean="0"/>
              <a:t>Conclusions</a:t>
            </a:r>
            <a:endParaRPr lang="en-US" dirty="0"/>
          </a:p>
        </p:txBody>
      </p:sp>
      <p:sp>
        <p:nvSpPr>
          <p:cNvPr id="3" name="Content Placeholder 2"/>
          <p:cNvSpPr>
            <a:spLocks noGrp="1"/>
          </p:cNvSpPr>
          <p:nvPr>
            <p:ph idx="1"/>
          </p:nvPr>
        </p:nvSpPr>
        <p:spPr>
          <a:xfrm>
            <a:off x="762000" y="1447800"/>
            <a:ext cx="7772400" cy="4267200"/>
          </a:xfrm>
        </p:spPr>
        <p:txBody>
          <a:bodyPr/>
          <a:lstStyle/>
          <a:p>
            <a:r>
              <a:rPr lang="en-US" sz="1800" dirty="0" smtClean="0"/>
              <a:t>24” deep soil moisture tension correlates well to leaf water potentials at Camalie Vineyards</a:t>
            </a:r>
          </a:p>
          <a:p>
            <a:r>
              <a:rPr lang="en-US" sz="1800" dirty="0" smtClean="0"/>
              <a:t>Soil Moisture tension measurements can be used to replace </a:t>
            </a:r>
            <a:r>
              <a:rPr lang="en-US" sz="1800" dirty="0" smtClean="0"/>
              <a:t>many or most </a:t>
            </a:r>
            <a:r>
              <a:rPr lang="en-US" sz="1800" dirty="0" smtClean="0"/>
              <a:t>pressure chamber measurements </a:t>
            </a:r>
          </a:p>
          <a:p>
            <a:r>
              <a:rPr lang="en-US" sz="1800" dirty="0" smtClean="0"/>
              <a:t>Soil Moistures are variable and require high </a:t>
            </a:r>
            <a:r>
              <a:rPr lang="en-US" sz="1800" dirty="0" err="1" smtClean="0"/>
              <a:t>spacial</a:t>
            </a:r>
            <a:r>
              <a:rPr lang="en-US" sz="1800" dirty="0" smtClean="0"/>
              <a:t> density sampling to make irrigation decisions;  2-3/irrigation block for irrigation blocks with relatively uniform soil/climate/slope/sun exposure.  </a:t>
            </a:r>
            <a:endParaRPr lang="en-US" sz="1800" dirty="0" smtClean="0"/>
          </a:p>
          <a:p>
            <a:r>
              <a:rPr lang="en-US" sz="1800" dirty="0" smtClean="0"/>
              <a:t>The general success of the 2007 growing season at this vineyard </a:t>
            </a:r>
            <a:r>
              <a:rPr lang="en-US" sz="1800" dirty="0" smtClean="0"/>
              <a:t>in </a:t>
            </a:r>
            <a:r>
              <a:rPr lang="en-US" sz="1800" dirty="0" smtClean="0"/>
              <a:t>terms of yield, ripeness and reduced water use supports the use of the modified regulated deficit irrigation but, indirectly because there are many other factors which affect yield and quality.   </a:t>
            </a:r>
          </a:p>
          <a:p>
            <a:endParaRPr lang="en-US" sz="1800" dirty="0" smtClean="0"/>
          </a:p>
          <a:p>
            <a:pPr>
              <a:buNone/>
            </a:pPr>
            <a:endParaRPr lang="en-US" sz="1800" dirty="0" smtClean="0"/>
          </a:p>
          <a:p>
            <a:endParaRPr lang="en-US" sz="1800" dirty="0"/>
          </a:p>
        </p:txBody>
      </p:sp>
      <p:sp>
        <p:nvSpPr>
          <p:cNvPr id="5" name="TextBox 4"/>
          <p:cNvSpPr txBox="1"/>
          <p:nvPr/>
        </p:nvSpPr>
        <p:spPr>
          <a:xfrm>
            <a:off x="685800" y="6172200"/>
            <a:ext cx="7620000" cy="307777"/>
          </a:xfrm>
          <a:prstGeom prst="rect">
            <a:avLst/>
          </a:prstGeom>
          <a:noFill/>
        </p:spPr>
        <p:txBody>
          <a:bodyPr wrap="square" rtlCol="0">
            <a:spAutoFit/>
          </a:bodyPr>
          <a:lstStyle/>
          <a:p>
            <a:r>
              <a:rPr lang="en-US" sz="1400" dirty="0" smtClean="0"/>
              <a:t>Full </a:t>
            </a:r>
            <a:r>
              <a:rPr lang="en-US" sz="1400" smtClean="0"/>
              <a:t>paper </a:t>
            </a:r>
            <a:r>
              <a:rPr lang="en-US" sz="1400" smtClean="0"/>
              <a:t>in </a:t>
            </a:r>
            <a:r>
              <a:rPr lang="en-US" sz="1400" dirty="0" err="1" smtClean="0"/>
              <a:t>pdf</a:t>
            </a:r>
            <a:r>
              <a:rPr lang="en-US" sz="1400" dirty="0" smtClean="0"/>
              <a:t> format available at    http://camalie.com/WirelessSensing/Correlation.htm     </a:t>
            </a:r>
            <a:endParaRPr lang="en-US" sz="1400" dirty="0"/>
          </a:p>
        </p:txBody>
      </p:sp>
      <p:pic>
        <p:nvPicPr>
          <p:cNvPr id="6" name="Picture 5" descr="S14Spring04Vineyard.jpg"/>
          <p:cNvPicPr>
            <a:picLocks noChangeAspect="1"/>
          </p:cNvPicPr>
          <p:nvPr/>
        </p:nvPicPr>
        <p:blipFill>
          <a:blip r:embed="rId2"/>
          <a:srcRect b="11549"/>
          <a:stretch>
            <a:fillRect/>
          </a:stretch>
        </p:blipFill>
        <p:spPr>
          <a:xfrm>
            <a:off x="685800" y="4953000"/>
            <a:ext cx="7772400" cy="9906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143000"/>
          </a:xfrm>
        </p:spPr>
        <p:txBody>
          <a:bodyPr/>
          <a:lstStyle/>
          <a:p>
            <a:r>
              <a:rPr lang="en-US" dirty="0" smtClean="0"/>
              <a:t>Acknowledgements</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pPr>
              <a:buNone/>
            </a:pPr>
            <a:r>
              <a:rPr lang="en-US" sz="1800" dirty="0" smtClean="0"/>
              <a:t>      My sincere thanks to Alan Broad and Rahul Kapur  from Crossbow for providing support for the wireless network development.  Ramon Pulido, vineyard manager for Camalie Vineyards, did the pruning, shoot thinning, spraying for powdery mildew, mowing, harvesting and all the other work involved in growing the grapes.  His 30 years of experience growing grapes on Mt. </a:t>
            </a:r>
            <a:r>
              <a:rPr lang="en-US" sz="1800" dirty="0" err="1" smtClean="0"/>
              <a:t>Veeder</a:t>
            </a:r>
            <a:r>
              <a:rPr lang="en-US" sz="1800" dirty="0" smtClean="0"/>
              <a:t> has been invaluable.  Thanks to Cynthia Bickerstaff for her guidance in statistical analysis of the data and for encouraging me to use Tobias </a:t>
            </a:r>
            <a:r>
              <a:rPr lang="en-US" sz="1800" dirty="0" err="1" smtClean="0"/>
              <a:t>Oetiker’s</a:t>
            </a:r>
            <a:r>
              <a:rPr lang="en-US" sz="1800" dirty="0" smtClean="0"/>
              <a:t> RRDTOOLs shareware database and </a:t>
            </a:r>
            <a:r>
              <a:rPr lang="en-US" sz="1800" dirty="0" err="1" smtClean="0"/>
              <a:t>grapher</a:t>
            </a:r>
            <a:r>
              <a:rPr lang="en-US" sz="1800" dirty="0" smtClean="0"/>
              <a:t> which </a:t>
            </a:r>
            <a:r>
              <a:rPr lang="en-US" sz="1800" u="sng" dirty="0" smtClean="0"/>
              <a:t>has </a:t>
            </a:r>
            <a:r>
              <a:rPr lang="en-US" sz="1800" dirty="0" smtClean="0"/>
              <a:t>made serving graphs of the data on the web simple.  </a:t>
            </a:r>
            <a:r>
              <a:rPr lang="en-US" sz="1800" dirty="0" smtClean="0"/>
              <a:t> And finally thanks to Gary Bacon for invaluable </a:t>
            </a:r>
            <a:r>
              <a:rPr lang="en-US" sz="1800" dirty="0" smtClean="0"/>
              <a:t>help in creating this poster. </a:t>
            </a:r>
            <a:r>
              <a:rPr lang="en-US" sz="1800" dirty="0" smtClean="0"/>
              <a:t> </a:t>
            </a:r>
            <a:endParaRPr lang="en-US" sz="1800" dirty="0" smtClean="0"/>
          </a:p>
          <a:p>
            <a:endParaRPr lang="en-US"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04800"/>
            <a:ext cx="7772400" cy="914400"/>
          </a:xfrm>
        </p:spPr>
        <p:txBody>
          <a:bodyPr/>
          <a:lstStyle/>
          <a:p>
            <a:r>
              <a:rPr lang="en-US" dirty="0" smtClean="0"/>
              <a:t>References</a:t>
            </a:r>
            <a:endParaRPr lang="en-US" dirty="0"/>
          </a:p>
        </p:txBody>
      </p:sp>
      <p:sp>
        <p:nvSpPr>
          <p:cNvPr id="5" name="Content Placeholder 4"/>
          <p:cNvSpPr>
            <a:spLocks noGrp="1"/>
          </p:cNvSpPr>
          <p:nvPr>
            <p:ph idx="1"/>
          </p:nvPr>
        </p:nvSpPr>
        <p:spPr>
          <a:xfrm>
            <a:off x="685800" y="1295400"/>
            <a:ext cx="7772400" cy="5181600"/>
          </a:xfrm>
        </p:spPr>
        <p:txBody>
          <a:bodyPr/>
          <a:lstStyle/>
          <a:p>
            <a:r>
              <a:rPr lang="en-US" sz="1600" dirty="0" smtClean="0"/>
              <a:t>[1] Hanson, B., </a:t>
            </a:r>
            <a:r>
              <a:rPr lang="en-US" sz="1600" dirty="0" err="1" smtClean="0"/>
              <a:t>Schwankl</a:t>
            </a:r>
            <a:r>
              <a:rPr lang="en-US" sz="1600" dirty="0" smtClean="0"/>
              <a:t>, L., and Fulton, A., 2004</a:t>
            </a:r>
            <a:r>
              <a:rPr lang="en-US" sz="1600" u="sng" dirty="0" smtClean="0"/>
              <a:t>,</a:t>
            </a:r>
            <a:r>
              <a:rPr lang="en-US" sz="1600" dirty="0" smtClean="0"/>
              <a:t> </a:t>
            </a:r>
            <a:r>
              <a:rPr lang="en-US" sz="1600" i="1" dirty="0" smtClean="0"/>
              <a:t>Scheduling Irrigations: When and How Much Water to Apply</a:t>
            </a:r>
            <a:r>
              <a:rPr lang="en-US" sz="1600" dirty="0" smtClean="0"/>
              <a:t>, Water Management Handbook Series publication #3396, Department of Land Air and Water resources, University of California Davis.  </a:t>
            </a:r>
          </a:p>
          <a:p>
            <a:r>
              <a:rPr lang="en-US" sz="1600" dirty="0" smtClean="0"/>
              <a:t>[2]Prichard, T., Wine Grape Irrigation Scheduling Using Deficit Irrigation Techniques</a:t>
            </a:r>
          </a:p>
          <a:p>
            <a:r>
              <a:rPr lang="en-US" sz="1600" dirty="0" smtClean="0"/>
              <a:t>[3] Shock, C., Barnum, J., </a:t>
            </a:r>
            <a:r>
              <a:rPr lang="en-US" sz="1600" dirty="0" err="1" smtClean="0"/>
              <a:t>Seddigh</a:t>
            </a:r>
            <a:r>
              <a:rPr lang="en-US" sz="1600" dirty="0" smtClean="0"/>
              <a:t>, M. 1998 Calibration of Watermark Soil Moisture Sensors for Irrigation Management.  Proceedings of the International Irrigation Show, San Diego, 139-146</a:t>
            </a:r>
          </a:p>
          <a:p>
            <a:r>
              <a:rPr lang="en-US" sz="1600" dirty="0" smtClean="0"/>
              <a:t>[4]Mainwaring, A., </a:t>
            </a:r>
            <a:r>
              <a:rPr lang="en-US" sz="1600" dirty="0" err="1" smtClean="0"/>
              <a:t>Polastre</a:t>
            </a:r>
            <a:r>
              <a:rPr lang="en-US" sz="1600" dirty="0" smtClean="0"/>
              <a:t>, J., </a:t>
            </a:r>
            <a:r>
              <a:rPr lang="en-US" sz="1600" dirty="0" err="1" smtClean="0"/>
              <a:t>Szewczyk</a:t>
            </a:r>
            <a:r>
              <a:rPr lang="en-US" sz="1600" dirty="0" smtClean="0"/>
              <a:t>, R., Culler, D., Wireless Sensor Networks for Habitat Monitoring,  2002  ACM International Workshop on Wireless Sensor Networks and Applications, Sept. 2002.  </a:t>
            </a:r>
          </a:p>
          <a:p>
            <a:r>
              <a:rPr lang="en-US" sz="1600" dirty="0" smtClean="0"/>
              <a:t>[5]Zhao, F., </a:t>
            </a:r>
            <a:r>
              <a:rPr lang="en-US" sz="1600" dirty="0" err="1" smtClean="0"/>
              <a:t>Guibas</a:t>
            </a:r>
            <a:r>
              <a:rPr lang="en-US" sz="1600" dirty="0" smtClean="0"/>
              <a:t>, L., </a:t>
            </a:r>
            <a:r>
              <a:rPr lang="en-US" sz="1600" i="1" dirty="0" smtClean="0"/>
              <a:t>Wireless Sensor Networks</a:t>
            </a:r>
            <a:r>
              <a:rPr lang="en-US" sz="1600" dirty="0" smtClean="0"/>
              <a:t>, Morgan Kauffman , New York, 2004</a:t>
            </a:r>
          </a:p>
          <a:p>
            <a:r>
              <a:rPr lang="en-US" sz="1600" dirty="0" smtClean="0"/>
              <a:t>[6] </a:t>
            </a:r>
            <a:r>
              <a:rPr lang="en-US" sz="1600" dirty="0" err="1" smtClean="0"/>
              <a:t>Lamm</a:t>
            </a:r>
            <a:r>
              <a:rPr lang="en-US" sz="1600" dirty="0" smtClean="0"/>
              <a:t>, F., </a:t>
            </a:r>
            <a:r>
              <a:rPr lang="en-US" sz="1600" dirty="0" err="1" smtClean="0"/>
              <a:t>Ayars</a:t>
            </a:r>
            <a:r>
              <a:rPr lang="en-US" sz="1600" dirty="0" smtClean="0"/>
              <a:t>, J., Nakayama, F., editors</a:t>
            </a:r>
            <a:r>
              <a:rPr lang="en-US" sz="1600" i="1" dirty="0" smtClean="0"/>
              <a:t>, </a:t>
            </a:r>
            <a:r>
              <a:rPr lang="en-US" sz="1600" i="1" dirty="0" err="1" smtClean="0"/>
              <a:t>Microirrigation</a:t>
            </a:r>
            <a:r>
              <a:rPr lang="en-US" sz="1600" i="1" dirty="0" smtClean="0"/>
              <a:t> for Crop Production, Design, Operation, Management</a:t>
            </a:r>
            <a:r>
              <a:rPr lang="en-US" sz="1600" dirty="0" smtClean="0"/>
              <a:t>,  Developments in Agricultural Engineering 13, p 53.  Elsevier, New York, 2007</a:t>
            </a:r>
          </a:p>
          <a:p>
            <a:r>
              <a:rPr lang="en-US" sz="1600" dirty="0" smtClean="0"/>
              <a:t>[7]http://www.xbow.com/eko/  </a:t>
            </a:r>
          </a:p>
          <a:p>
            <a:r>
              <a:rPr lang="en-US" sz="1600" dirty="0" smtClean="0"/>
              <a:t>[8]Moisture Sensor Agricultural Irrigation Design Manual; http://www.irrometer.com/pdf/ADG.pdf</a:t>
            </a:r>
          </a:p>
          <a:p>
            <a:r>
              <a:rPr lang="en-US" sz="1600" dirty="0" smtClean="0"/>
              <a:t>[9]Watermark Soil Moisture Sensor, U.S. Patent #5179347</a:t>
            </a:r>
          </a:p>
          <a:p>
            <a:r>
              <a:rPr lang="en-US" sz="1600" dirty="0" smtClean="0"/>
              <a:t>[10] Website of Camalie Vineyards, site of this experiment; http://camalie.com/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772400" cy="838200"/>
          </a:xfrm>
        </p:spPr>
        <p:txBody>
          <a:bodyPr/>
          <a:lstStyle/>
          <a:p>
            <a:r>
              <a:rPr lang="en-US" dirty="0" smtClean="0"/>
              <a:t>Abstract</a:t>
            </a:r>
            <a:endParaRPr lang="en-US" dirty="0"/>
          </a:p>
        </p:txBody>
      </p:sp>
      <p:sp>
        <p:nvSpPr>
          <p:cNvPr id="3" name="Content Placeholder 2"/>
          <p:cNvSpPr>
            <a:spLocks noGrp="1"/>
          </p:cNvSpPr>
          <p:nvPr>
            <p:ph idx="1"/>
          </p:nvPr>
        </p:nvSpPr>
        <p:spPr>
          <a:xfrm>
            <a:off x="685800" y="1295400"/>
            <a:ext cx="7772400" cy="4724400"/>
          </a:xfrm>
        </p:spPr>
        <p:txBody>
          <a:bodyPr/>
          <a:lstStyle/>
          <a:p>
            <a:pPr>
              <a:buNone/>
            </a:pPr>
            <a:r>
              <a:rPr lang="en-US" sz="1800" dirty="0" smtClean="0"/>
              <a:t>   </a:t>
            </a:r>
            <a:r>
              <a:rPr lang="en-US" sz="1800" dirty="0" smtClean="0">
                <a:solidFill>
                  <a:schemeClr val="tx1"/>
                </a:solidFill>
                <a:latin typeface="+mn-lt"/>
                <a:ea typeface="+mn-ea"/>
                <a:cs typeface="+mn-cs"/>
              </a:rPr>
              <a:t>   When sampled sufficiently at appropriate depths soil moisture tensions were found to correlate well with pressure chamber measurements of midday leaf water potential in Cabernet Sauvignon grape vines. Sampling 2-3 sites per acre across a 4.4 acre hillside vineyard produced a substantial correlation of midday leaf water potentials to soil moisture tensions at 24” depth; R</a:t>
            </a:r>
            <a:r>
              <a:rPr lang="en-US" sz="1800" baseline="30000" dirty="0" smtClean="0">
                <a:solidFill>
                  <a:schemeClr val="tx1"/>
                </a:solidFill>
                <a:latin typeface="+mn-lt"/>
                <a:ea typeface="+mn-ea"/>
                <a:cs typeface="+mn-cs"/>
              </a:rPr>
              <a:t>2</a:t>
            </a:r>
            <a:r>
              <a:rPr lang="en-US" sz="1800" dirty="0" smtClean="0">
                <a:solidFill>
                  <a:schemeClr val="tx1"/>
                </a:solidFill>
                <a:latin typeface="+mn-lt"/>
                <a:ea typeface="+mn-ea"/>
                <a:cs typeface="+mn-cs"/>
              </a:rPr>
              <a:t>=.42.  No correlation with soil moisture tension</a:t>
            </a:r>
            <a:r>
              <a:rPr lang="en-US" sz="1800" strike="sngStrike" dirty="0" smtClean="0">
                <a:solidFill>
                  <a:schemeClr val="tx1"/>
                </a:solidFill>
                <a:latin typeface="+mn-lt"/>
                <a:ea typeface="+mn-ea"/>
                <a:cs typeface="+mn-cs"/>
              </a:rPr>
              <a:t>s</a:t>
            </a:r>
            <a:r>
              <a:rPr lang="en-US" sz="1800" dirty="0" smtClean="0">
                <a:solidFill>
                  <a:schemeClr val="tx1"/>
                </a:solidFill>
                <a:latin typeface="+mn-lt"/>
                <a:ea typeface="+mn-ea"/>
                <a:cs typeface="+mn-cs"/>
              </a:rPr>
              <a:t> measured at 12” depth was observed.  The correlations were performed on soil moisture data and pressure chamber data from the 2007 irrigation season from a 4.4 acre Mt. </a:t>
            </a:r>
            <a:r>
              <a:rPr lang="en-US" sz="1800" dirty="0" err="1" smtClean="0">
                <a:solidFill>
                  <a:schemeClr val="tx1"/>
                </a:solidFill>
                <a:latin typeface="+mn-lt"/>
                <a:ea typeface="+mn-ea"/>
                <a:cs typeface="+mn-cs"/>
              </a:rPr>
              <a:t>Veeder</a:t>
            </a:r>
            <a:r>
              <a:rPr lang="en-US" sz="1800" dirty="0" smtClean="0">
                <a:solidFill>
                  <a:schemeClr val="tx1"/>
                </a:solidFill>
                <a:latin typeface="+mn-lt"/>
                <a:ea typeface="+mn-ea"/>
                <a:cs typeface="+mn-cs"/>
              </a:rPr>
              <a:t> hillside vineyard on the western slopes of Napa Valley. Soils in this vineyard are predominantly clay with a gradient of organic materials diffusing across the vineyard from an uphill forest watershed.  Soil moisture data from Watermark soil moisture </a:t>
            </a:r>
            <a:r>
              <a:rPr lang="en-US" sz="1800" dirty="0" err="1" smtClean="0">
                <a:solidFill>
                  <a:schemeClr val="tx1"/>
                </a:solidFill>
                <a:latin typeface="+mn-lt"/>
                <a:ea typeface="+mn-ea"/>
                <a:cs typeface="+mn-cs"/>
              </a:rPr>
              <a:t>tensiometers</a:t>
            </a:r>
            <a:r>
              <a:rPr lang="en-US" sz="1800" dirty="0" smtClean="0">
                <a:solidFill>
                  <a:schemeClr val="tx1"/>
                </a:solidFill>
                <a:latin typeface="+mn-lt"/>
                <a:ea typeface="+mn-ea"/>
                <a:cs typeface="+mn-cs"/>
              </a:rPr>
              <a:t> at 10 monitoring sites was analyzed.  The data suggests that soil moisture tension measurements may be able to replace many leaf water potential measurements which are significantly more labor intensive.  A strategy for use of soil moisture tension measurements in managing regulated deficit irrigation of grape vines is presented.  Monitoring of other irrigation system parameters using the Crossbow </a:t>
            </a:r>
            <a:r>
              <a:rPr lang="en-US" sz="1800" dirty="0" err="1" smtClean="0">
                <a:solidFill>
                  <a:schemeClr val="tx1"/>
                </a:solidFill>
                <a:latin typeface="+mn-lt"/>
                <a:ea typeface="+mn-ea"/>
                <a:cs typeface="+mn-cs"/>
              </a:rPr>
              <a:t>Eko</a:t>
            </a:r>
            <a:r>
              <a:rPr lang="en-US" sz="1800" dirty="0" smtClean="0">
                <a:solidFill>
                  <a:schemeClr val="tx1"/>
                </a:solidFill>
                <a:latin typeface="+mn-lt"/>
                <a:ea typeface="+mn-ea"/>
                <a:cs typeface="+mn-cs"/>
              </a:rPr>
              <a:t>-Pro self organizing wireless sensor network employed are also described.   </a:t>
            </a: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90600"/>
          </a:xfrm>
        </p:spPr>
        <p:txBody>
          <a:bodyPr/>
          <a:lstStyle/>
          <a:p>
            <a:r>
              <a:rPr lang="en-US" dirty="0" smtClean="0"/>
              <a:t>Introduction</a:t>
            </a:r>
            <a:endParaRPr lang="en-US" dirty="0"/>
          </a:p>
        </p:txBody>
      </p:sp>
      <p:sp>
        <p:nvSpPr>
          <p:cNvPr id="3" name="Content Placeholder 2"/>
          <p:cNvSpPr>
            <a:spLocks noGrp="1"/>
          </p:cNvSpPr>
          <p:nvPr>
            <p:ph idx="1"/>
          </p:nvPr>
        </p:nvSpPr>
        <p:spPr>
          <a:xfrm>
            <a:off x="685800" y="1371600"/>
            <a:ext cx="7772400" cy="4495800"/>
          </a:xfrm>
        </p:spPr>
        <p:txBody>
          <a:bodyPr/>
          <a:lstStyle/>
          <a:p>
            <a:r>
              <a:rPr lang="en-US" sz="1600" dirty="0" smtClean="0">
                <a:solidFill>
                  <a:schemeClr val="tx1"/>
                </a:solidFill>
                <a:latin typeface="+mn-lt"/>
                <a:ea typeface="+mn-ea"/>
                <a:cs typeface="+mn-cs"/>
              </a:rPr>
              <a:t>Irrigation management in agriculture and landscaping is of growing importance as the growing global population puts more demand on finite fresh </a:t>
            </a:r>
            <a:r>
              <a:rPr lang="en-US" sz="1600" dirty="0" smtClean="0">
                <a:solidFill>
                  <a:schemeClr val="tx1"/>
                </a:solidFill>
                <a:latin typeface="+mn-lt"/>
                <a:ea typeface="+mn-ea"/>
                <a:cs typeface="+mn-cs"/>
              </a:rPr>
              <a:t>water and food </a:t>
            </a:r>
            <a:r>
              <a:rPr lang="en-US" sz="1600" dirty="0" smtClean="0">
                <a:solidFill>
                  <a:schemeClr val="tx1"/>
                </a:solidFill>
                <a:latin typeface="+mn-lt"/>
                <a:ea typeface="+mn-ea"/>
                <a:cs typeface="+mn-cs"/>
              </a:rPr>
              <a:t>supplies.  Managing irrigation optimally improves yields, and quality, while reducing water use and pumping energy costs.   Optimal irrigation management requires reliable knowledge of plant water stress and soil moisture status.  Water transport in soil is often highly variable due to  cracks</a:t>
            </a:r>
            <a:r>
              <a:rPr lang="en-US" sz="1600" dirty="0" smtClean="0"/>
              <a:t> and</a:t>
            </a:r>
            <a:r>
              <a:rPr lang="en-US" sz="1600" dirty="0" smtClean="0">
                <a:solidFill>
                  <a:schemeClr val="tx1"/>
                </a:solidFill>
                <a:latin typeface="+mn-lt"/>
                <a:ea typeface="+mn-ea"/>
                <a:cs typeface="+mn-cs"/>
              </a:rPr>
              <a:t> placement of the sensors relative to drippers and roots.   When variance is high it is </a:t>
            </a:r>
            <a:r>
              <a:rPr lang="en-US" sz="1800" dirty="0" smtClean="0">
                <a:solidFill>
                  <a:schemeClr val="tx1"/>
                </a:solidFill>
                <a:latin typeface="+mn-lt"/>
                <a:ea typeface="+mn-ea"/>
                <a:cs typeface="+mn-cs"/>
              </a:rPr>
              <a:t>necessary</a:t>
            </a:r>
            <a:r>
              <a:rPr lang="en-US" sz="1600" dirty="0" smtClean="0">
                <a:solidFill>
                  <a:schemeClr val="tx1"/>
                </a:solidFill>
                <a:latin typeface="+mn-lt"/>
                <a:ea typeface="+mn-ea"/>
                <a:cs typeface="+mn-cs"/>
              </a:rPr>
              <a:t> to sample soil moistures at high spa</a:t>
            </a:r>
            <a:r>
              <a:rPr lang="en-US" sz="1600" strike="sngStrike" dirty="0" smtClean="0"/>
              <a:t>t</a:t>
            </a:r>
            <a:r>
              <a:rPr lang="en-US" sz="1600" dirty="0" smtClean="0">
                <a:solidFill>
                  <a:schemeClr val="tx1"/>
                </a:solidFill>
                <a:latin typeface="+mn-lt"/>
                <a:ea typeface="+mn-ea"/>
                <a:cs typeface="+mn-cs"/>
              </a:rPr>
              <a:t>ial frequency to acquire enough data to make irrigation decisions with a desired confidence level. [13]</a:t>
            </a:r>
          </a:p>
          <a:p>
            <a:r>
              <a:rPr lang="en-US" sz="1600" dirty="0" smtClean="0">
                <a:solidFill>
                  <a:schemeClr val="tx1"/>
                </a:solidFill>
                <a:latin typeface="+mn-lt"/>
                <a:ea typeface="+mn-ea"/>
                <a:cs typeface="+mn-cs"/>
              </a:rPr>
              <a:t>This paper reports the application of a scalable soil moisture acquisition system to irrigation management.   It reduces labor costs and presents more data in a more timely and integrated way to the irrigation manager.  This new tool is wireless self organizing mesh networking [4</a:t>
            </a:r>
            <a:r>
              <a:rPr lang="en-US" sz="1600" strike="sngStrike" dirty="0" smtClean="0">
                <a:solidFill>
                  <a:schemeClr val="tx1"/>
                </a:solidFill>
                <a:latin typeface="+mn-lt"/>
                <a:ea typeface="+mn-ea"/>
                <a:cs typeface="+mn-cs"/>
              </a:rPr>
              <a:t>3</a:t>
            </a:r>
            <a:r>
              <a:rPr lang="en-US" sz="1600" dirty="0" smtClean="0">
                <a:solidFill>
                  <a:schemeClr val="tx1"/>
                </a:solidFill>
                <a:latin typeface="+mn-lt"/>
                <a:ea typeface="+mn-ea"/>
                <a:cs typeface="+mn-cs"/>
              </a:rPr>
              <a:t>-5] which provides data transport between sensors in the field and the irrigation manager on the internet. </a:t>
            </a:r>
          </a:p>
          <a:p>
            <a:r>
              <a:rPr lang="en-US" sz="1600" dirty="0" smtClean="0"/>
              <a:t>C</a:t>
            </a:r>
            <a:r>
              <a:rPr lang="en-US" sz="1600" dirty="0" smtClean="0">
                <a:solidFill>
                  <a:schemeClr val="tx1"/>
                </a:solidFill>
                <a:latin typeface="+mn-lt"/>
                <a:ea typeface="+mn-ea"/>
                <a:cs typeface="+mn-cs"/>
              </a:rPr>
              <a:t>orrelation results indicate that soil moisture data can be used to augment or substitute for the much more labor intensive pressure chamber measurements and ET calculations commonly used in regulated deficit irrigation of grape vines.  </a:t>
            </a:r>
          </a:p>
          <a:p>
            <a:r>
              <a:rPr lang="en-US" sz="1600" dirty="0" smtClean="0">
                <a:solidFill>
                  <a:schemeClr val="tx1"/>
                </a:solidFill>
                <a:latin typeface="+mn-lt"/>
                <a:ea typeface="+mn-ea"/>
                <a:cs typeface="+mn-cs"/>
              </a:rPr>
              <a:t>Soil moisture measurements at multiple depths provide insight into water transport downward in the soil which is useful for optimizing irrigation times and intervals between irrigations. </a:t>
            </a:r>
          </a:p>
          <a:p>
            <a:endParaRPr lang="en-US" sz="1600" dirty="0" smtClean="0">
              <a:solidFill>
                <a:schemeClr val="tx1"/>
              </a:solidFill>
              <a:latin typeface="+mn-lt"/>
              <a:ea typeface="+mn-ea"/>
              <a:cs typeface="+mn-cs"/>
            </a:endParaRP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28600"/>
            <a:ext cx="7772400" cy="1143000"/>
          </a:xfrm>
        </p:spPr>
        <p:txBody>
          <a:bodyPr/>
          <a:lstStyle/>
          <a:p>
            <a:r>
              <a:rPr lang="en-US" dirty="0" smtClean="0"/>
              <a:t>Vineyard Test </a:t>
            </a:r>
            <a:r>
              <a:rPr lang="en-US" dirty="0" smtClean="0"/>
              <a:t>Site </a:t>
            </a:r>
            <a:endParaRPr lang="en-US" dirty="0"/>
          </a:p>
        </p:txBody>
      </p:sp>
      <p:sp>
        <p:nvSpPr>
          <p:cNvPr id="5" name="Content Placeholder 4"/>
          <p:cNvSpPr>
            <a:spLocks noGrp="1"/>
          </p:cNvSpPr>
          <p:nvPr>
            <p:ph sz="half" idx="1"/>
          </p:nvPr>
        </p:nvSpPr>
        <p:spPr>
          <a:xfrm>
            <a:off x="609600" y="1219200"/>
            <a:ext cx="5334000" cy="4114800"/>
          </a:xfrm>
        </p:spPr>
        <p:txBody>
          <a:bodyPr/>
          <a:lstStyle/>
          <a:p>
            <a:r>
              <a:rPr lang="en-US" sz="1800" dirty="0" smtClean="0"/>
              <a:t>4.4 </a:t>
            </a:r>
            <a:r>
              <a:rPr lang="en-US" sz="1800" dirty="0" smtClean="0"/>
              <a:t>acre hillside vineyard located at 1000 ft. elevation in the Mt. </a:t>
            </a:r>
            <a:r>
              <a:rPr lang="en-US" sz="1800" dirty="0" err="1" smtClean="0"/>
              <a:t>Veeder</a:t>
            </a:r>
            <a:r>
              <a:rPr lang="en-US" sz="1800" dirty="0" smtClean="0"/>
              <a:t> </a:t>
            </a:r>
            <a:r>
              <a:rPr lang="en-US" sz="1800" dirty="0" smtClean="0"/>
              <a:t>appellation of Napa Valley. Generally deep clay soils but variable </a:t>
            </a:r>
            <a:endParaRPr lang="en-US" sz="1800" dirty="0" smtClean="0"/>
          </a:p>
          <a:p>
            <a:r>
              <a:rPr lang="en-US" sz="1800" dirty="0" smtClean="0"/>
              <a:t>The vineyard is </a:t>
            </a:r>
            <a:r>
              <a:rPr lang="en-US" sz="1800" dirty="0" smtClean="0"/>
              <a:t>Cabernet </a:t>
            </a:r>
            <a:r>
              <a:rPr lang="en-US" sz="1800" dirty="0" smtClean="0"/>
              <a:t>Sauvignon French clones, 337,338 and 191. </a:t>
            </a:r>
          </a:p>
          <a:p>
            <a:r>
              <a:rPr lang="en-US" sz="1800" dirty="0" smtClean="0"/>
              <a:t>The vineyard was replanted </a:t>
            </a:r>
            <a:r>
              <a:rPr lang="en-US" sz="1800" dirty="0" smtClean="0"/>
              <a:t>in </a:t>
            </a:r>
            <a:r>
              <a:rPr lang="en-US" sz="1800" dirty="0" smtClean="0"/>
              <a:t>March of </a:t>
            </a:r>
            <a:r>
              <a:rPr lang="en-US" sz="1800" dirty="0" smtClean="0"/>
              <a:t>2003. The </a:t>
            </a:r>
            <a:r>
              <a:rPr lang="en-US" sz="1800" dirty="0" smtClean="0"/>
              <a:t>2007 growing season was the second year of production for this vineyard.  Yield in 2007 more than doubled to 3.97 tons/acre from 1.81 tons/acre </a:t>
            </a:r>
            <a:r>
              <a:rPr lang="en-US" sz="1800" strike="sngStrike" dirty="0" smtClean="0"/>
              <a:t> </a:t>
            </a:r>
            <a:r>
              <a:rPr lang="en-US" sz="1800" dirty="0" smtClean="0"/>
              <a:t>in 2006.  The vineyard produced a yield of .9 tons/acre in 2005 when the vines were  2 ½ years old.  The 2007 yield is an all time record for this vineyard and high relative to most vineyards on Mt. </a:t>
            </a:r>
            <a:r>
              <a:rPr lang="en-US" sz="1800" dirty="0" err="1" smtClean="0"/>
              <a:t>Veeder</a:t>
            </a:r>
            <a:r>
              <a:rPr lang="en-US" sz="1800" dirty="0" smtClean="0"/>
              <a:t>.   Grape quality was generally good but early rains just before harvest in mid October reduced sugar levels about 2 points after they peaked at 26.5-28 </a:t>
            </a:r>
            <a:r>
              <a:rPr lang="en-US" sz="1800" dirty="0" err="1" smtClean="0"/>
              <a:t>Brix</a:t>
            </a:r>
            <a:r>
              <a:rPr lang="en-US" sz="1800" dirty="0" smtClean="0"/>
              <a:t> on 10/13/07.  </a:t>
            </a:r>
            <a:endParaRPr lang="en-US" sz="1800" dirty="0"/>
          </a:p>
        </p:txBody>
      </p:sp>
      <p:graphicFrame>
        <p:nvGraphicFramePr>
          <p:cNvPr id="41986" name="Object 2"/>
          <p:cNvGraphicFramePr>
            <a:graphicFrameLocks noChangeAspect="1"/>
          </p:cNvGraphicFramePr>
          <p:nvPr/>
        </p:nvGraphicFramePr>
        <p:xfrm>
          <a:off x="6096000" y="1371600"/>
          <a:ext cx="2425181" cy="2268773"/>
        </p:xfrm>
        <a:graphic>
          <a:graphicData uri="http://schemas.openxmlformats.org/presentationml/2006/ole">
            <p:oleObj spid="_x0000_s41986" name="Picture" r:id="rId3" imgW="1410480" imgH="1321560" progId="Word.Picture.8">
              <p:embed/>
            </p:oleObj>
          </a:graphicData>
        </a:graphic>
      </p:graphicFrame>
      <p:sp>
        <p:nvSpPr>
          <p:cNvPr id="7" name="TextBox 6"/>
          <p:cNvSpPr txBox="1"/>
          <p:nvPr/>
        </p:nvSpPr>
        <p:spPr>
          <a:xfrm>
            <a:off x="6019800" y="3733800"/>
            <a:ext cx="2895600" cy="923330"/>
          </a:xfrm>
          <a:prstGeom prst="rect">
            <a:avLst/>
          </a:prstGeom>
          <a:noFill/>
        </p:spPr>
        <p:txBody>
          <a:bodyPr wrap="square" rtlCol="0">
            <a:spAutoFit/>
          </a:bodyPr>
          <a:lstStyle/>
          <a:p>
            <a:pPr algn="ctr"/>
            <a:r>
              <a:rPr lang="en-US" sz="1800" dirty="0" smtClean="0"/>
              <a:t>Irrigation blocks and Soil Moisture Sampling </a:t>
            </a:r>
            <a:r>
              <a:rPr lang="en-US" sz="1800" dirty="0" smtClean="0"/>
              <a:t>Locations</a:t>
            </a:r>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Irrigation Paradigm</a:t>
            </a:r>
            <a:endParaRPr lang="en-US" dirty="0"/>
          </a:p>
        </p:txBody>
      </p:sp>
      <p:sp>
        <p:nvSpPr>
          <p:cNvPr id="5" name="Content Placeholder 4"/>
          <p:cNvSpPr>
            <a:spLocks noGrp="1"/>
          </p:cNvSpPr>
          <p:nvPr>
            <p:ph idx="1"/>
          </p:nvPr>
        </p:nvSpPr>
        <p:spPr/>
        <p:txBody>
          <a:bodyPr/>
          <a:lstStyle/>
          <a:p>
            <a:r>
              <a:rPr lang="en-US" sz="1800" dirty="0" smtClean="0"/>
              <a:t>The irrigation strategy used in this vineyard is based on regulated deficit irrigation as described in [1,2].  In this approach the vines are not irrigated at all until their midday leaf water potential reaches a threshold, in this case –13 Bar.   After this threshold is reached water is applied at some fraction of the calculated </a:t>
            </a:r>
            <a:r>
              <a:rPr lang="en-US" sz="1800" dirty="0" err="1" smtClean="0"/>
              <a:t>evapo-transporation</a:t>
            </a:r>
            <a:r>
              <a:rPr lang="en-US" sz="1800" dirty="0" smtClean="0"/>
              <a:t>, typically 50% or 75% with leaf water potential monitored periodically to insure that the irrigations are producing the desired stress level.   In this vineyard the approach was modified to maintain constant soil moisture after the threshold was reached rather than to apply water according to calculated ET from weather data and crop coefficients.  The availability of real time soil moisture data made this approach possible.   Occasional checks of leaf water potential were made to insure that the</a:t>
            </a:r>
            <a:r>
              <a:rPr lang="en-US" sz="1800" strike="sngStrike" dirty="0" smtClean="0"/>
              <a:t> </a:t>
            </a:r>
            <a:r>
              <a:rPr lang="en-US" sz="1800" dirty="0" smtClean="0"/>
              <a:t> vine stress levels were not drifting from the threshold value.   These measurements comprise the data correlations presented in this paper.    </a:t>
            </a:r>
          </a:p>
          <a:p>
            <a:pPr>
              <a:buNone/>
            </a:pPr>
            <a:r>
              <a:rPr lang="en-US" sz="1800" dirty="0" smtClean="0"/>
              <a:t> </a:t>
            </a:r>
          </a:p>
          <a:p>
            <a:endParaRPr lang="en-US"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772400" cy="1143000"/>
          </a:xfrm>
        </p:spPr>
        <p:txBody>
          <a:bodyPr/>
          <a:lstStyle/>
          <a:p>
            <a:r>
              <a:rPr lang="en-US" dirty="0" smtClean="0"/>
              <a:t>Soil Moisture Sensing Station</a:t>
            </a:r>
            <a:endParaRPr lang="en-US" dirty="0"/>
          </a:p>
        </p:txBody>
      </p:sp>
      <p:pic>
        <p:nvPicPr>
          <p:cNvPr id="6" name="Picture 1" descr="C:\Pictures\WirelessSensing\SMprobeDiagram.jpg"/>
          <p:cNvPicPr>
            <a:picLocks noChangeAspect="1" noChangeArrowheads="1"/>
          </p:cNvPicPr>
          <p:nvPr/>
        </p:nvPicPr>
        <p:blipFill>
          <a:blip r:embed="rId2"/>
          <a:srcRect/>
          <a:stretch>
            <a:fillRect/>
          </a:stretch>
        </p:blipFill>
        <p:spPr bwMode="auto">
          <a:xfrm>
            <a:off x="4953000" y="1600200"/>
            <a:ext cx="3581400" cy="4842773"/>
          </a:xfrm>
          <a:prstGeom prst="rect">
            <a:avLst/>
          </a:prstGeom>
          <a:noFill/>
        </p:spPr>
      </p:pic>
      <p:sp>
        <p:nvSpPr>
          <p:cNvPr id="8" name="TextBox 7"/>
          <p:cNvSpPr txBox="1"/>
          <p:nvPr/>
        </p:nvSpPr>
        <p:spPr>
          <a:xfrm>
            <a:off x="1066800" y="5029200"/>
            <a:ext cx="3352800" cy="461665"/>
          </a:xfrm>
          <a:prstGeom prst="rect">
            <a:avLst/>
          </a:prstGeom>
          <a:noFill/>
        </p:spPr>
        <p:txBody>
          <a:bodyPr wrap="square" rtlCol="0">
            <a:spAutoFit/>
          </a:bodyPr>
          <a:lstStyle/>
          <a:p>
            <a:pPr>
              <a:buFont typeface="Arial" pitchFamily="34" charset="0"/>
              <a:buChar char="•"/>
            </a:pPr>
            <a:endParaRPr lang="en-US" dirty="0"/>
          </a:p>
        </p:txBody>
      </p:sp>
      <p:sp>
        <p:nvSpPr>
          <p:cNvPr id="9" name="Content Placeholder 2"/>
          <p:cNvSpPr>
            <a:spLocks noGrp="1"/>
          </p:cNvSpPr>
          <p:nvPr>
            <p:ph idx="1"/>
          </p:nvPr>
        </p:nvSpPr>
        <p:spPr>
          <a:xfrm>
            <a:off x="609600" y="1828800"/>
            <a:ext cx="4114800" cy="2819400"/>
          </a:xfrm>
        </p:spPr>
        <p:txBody>
          <a:bodyPr/>
          <a:lstStyle/>
          <a:p>
            <a:r>
              <a:rPr lang="en-US" sz="2000" dirty="0" smtClean="0"/>
              <a:t>Sensors at 12” and 24” depths</a:t>
            </a:r>
          </a:p>
          <a:p>
            <a:r>
              <a:rPr lang="en-US" sz="2000" dirty="0" smtClean="0"/>
              <a:t>Sub surface dripper tube outflow at 12” deep sensor</a:t>
            </a:r>
          </a:p>
          <a:p>
            <a:r>
              <a:rPr lang="en-US" sz="2000" dirty="0" smtClean="0"/>
              <a:t>Soil temp sensor also at 12” depth</a:t>
            </a:r>
          </a:p>
          <a:p>
            <a:r>
              <a:rPr lang="en-US" sz="2000" dirty="0" smtClean="0"/>
              <a:t>Solar powered network node </a:t>
            </a:r>
            <a:r>
              <a:rPr lang="en-US" sz="2000" dirty="0" err="1" smtClean="0"/>
              <a:t>tranceiver</a:t>
            </a:r>
            <a:r>
              <a:rPr lang="en-US" sz="2000" dirty="0" smtClean="0"/>
              <a:t> on stake</a:t>
            </a:r>
          </a:p>
          <a:p>
            <a:r>
              <a:rPr lang="en-US" sz="2000" dirty="0" smtClean="0"/>
              <a:t>10 stations total, 2-3/irrigation block =2.3/acre</a:t>
            </a:r>
            <a:endParaRPr lang="en-US" sz="2000" dirty="0" smtClean="0"/>
          </a:p>
          <a:p>
            <a:endParaRPr lang="en-US" sz="20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772400" cy="838200"/>
          </a:xfrm>
        </p:spPr>
        <p:txBody>
          <a:bodyPr/>
          <a:lstStyle/>
          <a:p>
            <a:r>
              <a:rPr lang="en-US" dirty="0" smtClean="0"/>
              <a:t>Irrigation System Monitors</a:t>
            </a:r>
            <a:endParaRPr lang="en-US" dirty="0"/>
          </a:p>
        </p:txBody>
      </p:sp>
      <p:pic>
        <p:nvPicPr>
          <p:cNvPr id="93187" name="Picture 3" descr="C:\Pictures\WinesNvinesPics\Keepers\IrrManifold.JPG"/>
          <p:cNvPicPr>
            <a:picLocks noChangeAspect="1" noChangeArrowheads="1"/>
          </p:cNvPicPr>
          <p:nvPr/>
        </p:nvPicPr>
        <p:blipFill>
          <a:blip r:embed="rId2" cstate="print"/>
          <a:srcRect/>
          <a:stretch>
            <a:fillRect/>
          </a:stretch>
        </p:blipFill>
        <p:spPr bwMode="auto">
          <a:xfrm>
            <a:off x="4876800" y="1371600"/>
            <a:ext cx="3804169" cy="5072063"/>
          </a:xfrm>
          <a:prstGeom prst="rect">
            <a:avLst/>
          </a:prstGeom>
          <a:noFill/>
        </p:spPr>
      </p:pic>
      <p:pic>
        <p:nvPicPr>
          <p:cNvPr id="93188" name="Picture 4" descr="C:\Markstuff\WirelessSensing\PressureEvents.jpg"/>
          <p:cNvPicPr>
            <a:picLocks noChangeAspect="1" noChangeArrowheads="1"/>
          </p:cNvPicPr>
          <p:nvPr/>
        </p:nvPicPr>
        <p:blipFill>
          <a:blip r:embed="rId3"/>
          <a:srcRect b="30566"/>
          <a:stretch>
            <a:fillRect/>
          </a:stretch>
        </p:blipFill>
        <p:spPr bwMode="auto">
          <a:xfrm>
            <a:off x="228600" y="3962400"/>
            <a:ext cx="5348288" cy="2514600"/>
          </a:xfrm>
          <a:prstGeom prst="rect">
            <a:avLst/>
          </a:prstGeom>
          <a:noFill/>
        </p:spPr>
      </p:pic>
      <p:sp>
        <p:nvSpPr>
          <p:cNvPr id="7" name="Content Placeholder 6"/>
          <p:cNvSpPr>
            <a:spLocks noGrp="1"/>
          </p:cNvSpPr>
          <p:nvPr>
            <p:ph idx="1"/>
          </p:nvPr>
        </p:nvSpPr>
        <p:spPr>
          <a:xfrm>
            <a:off x="533400" y="1219200"/>
            <a:ext cx="4343400" cy="4114800"/>
          </a:xfrm>
        </p:spPr>
        <p:txBody>
          <a:bodyPr/>
          <a:lstStyle/>
          <a:p>
            <a:r>
              <a:rPr lang="en-US" sz="1800" dirty="0" smtClean="0"/>
              <a:t>Line </a:t>
            </a:r>
            <a:r>
              <a:rPr lang="en-US" sz="1800" dirty="0" smtClean="0"/>
              <a:t>pressure sensors had sufficient resolution to indicate the fill level in a 10,000 gallon storage </a:t>
            </a:r>
            <a:r>
              <a:rPr lang="en-US" sz="1800" dirty="0" smtClean="0"/>
              <a:t>tank.   The </a:t>
            </a:r>
            <a:r>
              <a:rPr lang="en-US" sz="1800" dirty="0" smtClean="0"/>
              <a:t>difference in pressure before and after the filter provided a good indication of the status of filter clogging. </a:t>
            </a:r>
            <a:r>
              <a:rPr lang="en-US" sz="1800" dirty="0" smtClean="0"/>
              <a:t> Another sensor monitored </a:t>
            </a:r>
            <a:r>
              <a:rPr lang="en-US" sz="1800" dirty="0" smtClean="0"/>
              <a:t>the availability of water from a neighbor’s tank further up </a:t>
            </a:r>
            <a:r>
              <a:rPr lang="en-US" sz="1800" dirty="0" smtClean="0"/>
              <a:t>hill, water </a:t>
            </a:r>
            <a:r>
              <a:rPr lang="en-US" sz="1800" dirty="0" smtClean="0"/>
              <a:t>due under a water agreement.   </a:t>
            </a:r>
          </a:p>
          <a:p>
            <a:endParaRPr 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Chamber Measurements</a:t>
            </a:r>
            <a:br>
              <a:rPr lang="en-US" dirty="0" smtClean="0"/>
            </a:br>
            <a:endParaRPr lang="en-US" dirty="0"/>
          </a:p>
        </p:txBody>
      </p:sp>
      <p:sp>
        <p:nvSpPr>
          <p:cNvPr id="3" name="Content Placeholder 2"/>
          <p:cNvSpPr>
            <a:spLocks noGrp="1"/>
          </p:cNvSpPr>
          <p:nvPr>
            <p:ph idx="1"/>
          </p:nvPr>
        </p:nvSpPr>
        <p:spPr>
          <a:xfrm>
            <a:off x="685800" y="1981200"/>
            <a:ext cx="4876800" cy="4114800"/>
          </a:xfrm>
        </p:spPr>
        <p:txBody>
          <a:bodyPr/>
          <a:lstStyle/>
          <a:p>
            <a:r>
              <a:rPr lang="en-US" sz="1800" dirty="0" smtClean="0"/>
              <a:t>Used standard PMS instrument.  </a:t>
            </a:r>
          </a:p>
          <a:p>
            <a:r>
              <a:rPr lang="en-US" sz="1800" dirty="0" smtClean="0"/>
              <a:t>Midday Leaf water potentials ~ 2:00pm</a:t>
            </a:r>
          </a:p>
          <a:p>
            <a:r>
              <a:rPr lang="en-US" sz="1800" dirty="0" smtClean="0"/>
              <a:t>Leaves not bagged, measurements within 10 seconds of </a:t>
            </a:r>
            <a:r>
              <a:rPr lang="en-US" sz="1800" dirty="0" err="1" smtClean="0"/>
              <a:t>cuting</a:t>
            </a:r>
            <a:endParaRPr lang="en-US" sz="1800" dirty="0" smtClean="0"/>
          </a:p>
          <a:p>
            <a:r>
              <a:rPr lang="en-US" sz="1800" dirty="0" smtClean="0"/>
              <a:t>Leaf water potentials were measured on 6 days </a:t>
            </a:r>
            <a:r>
              <a:rPr lang="en-US" sz="1800" dirty="0" smtClean="0"/>
              <a:t>distributed </a:t>
            </a:r>
            <a:r>
              <a:rPr lang="en-US" sz="1800" dirty="0" smtClean="0"/>
              <a:t>from June 19, 2007 to September 8, 2007.  Measurements were made on leaves from the same 10 vines where soil moisture monitoring was taking place.  See Figure 1 for locations.     All measurements were made between irrigations when soil moisture values were changing relatively slowly, less than 5% per day.</a:t>
            </a:r>
            <a:endParaRPr lang="en-US" dirty="0"/>
          </a:p>
        </p:txBody>
      </p:sp>
      <p:pic>
        <p:nvPicPr>
          <p:cNvPr id="89089" name="Picture 1" descr="C:\Pictures\WinesNvinesPics\Keepers\RustyOnATV.JPG"/>
          <p:cNvPicPr>
            <a:picLocks noChangeAspect="1" noChangeArrowheads="1"/>
          </p:cNvPicPr>
          <p:nvPr/>
        </p:nvPicPr>
        <p:blipFill>
          <a:blip r:embed="rId2" cstate="print"/>
          <a:srcRect r="39443"/>
          <a:stretch>
            <a:fillRect/>
          </a:stretch>
        </p:blipFill>
        <p:spPr bwMode="auto">
          <a:xfrm>
            <a:off x="5697504" y="2667000"/>
            <a:ext cx="2836895" cy="351363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dirty="0" smtClean="0"/>
              <a:t>Soil Moisture Trends</a:t>
            </a:r>
            <a:endParaRPr lang="en-US" dirty="0"/>
          </a:p>
        </p:txBody>
      </p:sp>
      <p:sp>
        <p:nvSpPr>
          <p:cNvPr id="3" name="Content Placeholder 2"/>
          <p:cNvSpPr>
            <a:spLocks noGrp="1"/>
          </p:cNvSpPr>
          <p:nvPr>
            <p:ph idx="1"/>
          </p:nvPr>
        </p:nvSpPr>
        <p:spPr>
          <a:xfrm>
            <a:off x="685800" y="3124200"/>
            <a:ext cx="7772400" cy="685800"/>
          </a:xfrm>
        </p:spPr>
        <p:txBody>
          <a:bodyPr/>
          <a:lstStyle/>
          <a:p>
            <a:pPr>
              <a:buNone/>
            </a:pPr>
            <a:r>
              <a:rPr lang="en-US" sz="1800" dirty="0" smtClean="0"/>
              <a:t>Soil Moisture trend </a:t>
            </a:r>
            <a:r>
              <a:rPr lang="en-US" sz="1800" dirty="0" smtClean="0"/>
              <a:t>for whole growing season </a:t>
            </a:r>
            <a:r>
              <a:rPr lang="en-US" sz="1800" dirty="0" smtClean="0"/>
              <a:t>2007 ,  12” depth block 4</a:t>
            </a:r>
            <a:r>
              <a:rPr lang="en-US" sz="1800" dirty="0" smtClean="0"/>
              <a:t>, </a:t>
            </a:r>
          </a:p>
          <a:p>
            <a:pPr>
              <a:buNone/>
            </a:pPr>
            <a:r>
              <a:rPr lang="en-US" sz="1800" dirty="0" smtClean="0"/>
              <a:t>Dryer = higher values, low going </a:t>
            </a:r>
            <a:r>
              <a:rPr lang="en-US" sz="1800" dirty="0" err="1" smtClean="0"/>
              <a:t>transistions</a:t>
            </a:r>
            <a:r>
              <a:rPr lang="en-US" sz="1800" dirty="0" smtClean="0"/>
              <a:t> are  irrigation events.  </a:t>
            </a:r>
            <a:endParaRPr lang="en-US" sz="1800" dirty="0"/>
          </a:p>
        </p:txBody>
      </p:sp>
      <p:pic>
        <p:nvPicPr>
          <p:cNvPr id="94210" name="Picture 2" descr="C:\Markstuff\WirelessSensing\VineyardData\SMgraph0608.jpg"/>
          <p:cNvPicPr>
            <a:picLocks noChangeAspect="1" noChangeArrowheads="1"/>
          </p:cNvPicPr>
          <p:nvPr/>
        </p:nvPicPr>
        <p:blipFill>
          <a:blip r:embed="rId2"/>
          <a:srcRect/>
          <a:stretch>
            <a:fillRect/>
          </a:stretch>
        </p:blipFill>
        <p:spPr bwMode="auto">
          <a:xfrm>
            <a:off x="533400" y="3962400"/>
            <a:ext cx="7896463" cy="2133600"/>
          </a:xfrm>
          <a:prstGeom prst="rect">
            <a:avLst/>
          </a:prstGeom>
          <a:noFill/>
        </p:spPr>
      </p:pic>
      <p:pic>
        <p:nvPicPr>
          <p:cNvPr id="94211" name="Picture 3" descr="C:\Markstuff\WirelessSensing\SMdata07Bk4sm.jpg"/>
          <p:cNvPicPr>
            <a:picLocks noChangeAspect="1" noChangeArrowheads="1"/>
          </p:cNvPicPr>
          <p:nvPr/>
        </p:nvPicPr>
        <p:blipFill>
          <a:blip r:embed="rId3"/>
          <a:srcRect/>
          <a:stretch>
            <a:fillRect/>
          </a:stretch>
        </p:blipFill>
        <p:spPr bwMode="auto">
          <a:xfrm>
            <a:off x="1981200" y="1295400"/>
            <a:ext cx="4876800" cy="1735667"/>
          </a:xfrm>
          <a:prstGeom prst="rect">
            <a:avLst/>
          </a:prstGeom>
          <a:noFill/>
        </p:spPr>
      </p:pic>
      <p:sp>
        <p:nvSpPr>
          <p:cNvPr id="6" name="Content Placeholder 2"/>
          <p:cNvSpPr txBox="1">
            <a:spLocks/>
          </p:cNvSpPr>
          <p:nvPr/>
        </p:nvSpPr>
        <p:spPr bwMode="auto">
          <a:xfrm>
            <a:off x="457200" y="6172200"/>
            <a:ext cx="7772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Soil Moisture trend for </a:t>
            </a:r>
            <a:r>
              <a:rPr kumimoji="0" lang="en-US" sz="1800" b="0" i="0" u="none" strike="noStrike" kern="0" cap="none" spc="0" normalizeH="0" baseline="0" noProof="0" dirty="0" smtClean="0">
                <a:ln>
                  <a:noFill/>
                </a:ln>
                <a:solidFill>
                  <a:schemeClr val="tx1"/>
                </a:solidFill>
                <a:effectLst/>
                <a:uLnTx/>
                <a:uFillTx/>
                <a:latin typeface="+mn-lt"/>
                <a:ea typeface="+mn-ea"/>
                <a:cs typeface="+mn-cs"/>
              </a:rPr>
              <a:t>2008 thus far </a:t>
            </a:r>
            <a:r>
              <a:rPr kumimoji="0" lang="en-US" sz="1800" b="0" i="0" u="none" strike="noStrike" kern="0" cap="none" spc="0" normalizeH="0" baseline="0" noProof="0" dirty="0" smtClean="0">
                <a:ln>
                  <a:noFill/>
                </a:ln>
                <a:solidFill>
                  <a:schemeClr val="tx1"/>
                </a:solidFill>
                <a:effectLst/>
                <a:uLnTx/>
                <a:uFillTx/>
                <a:latin typeface="+mn-lt"/>
                <a:ea typeface="+mn-ea"/>
                <a:cs typeface="+mn-cs"/>
              </a:rPr>
              <a:t>,  12” depth whole</a:t>
            </a:r>
            <a:r>
              <a:rPr kumimoji="0" lang="en-US" sz="1800" b="0" i="0" u="none" strike="noStrike" kern="0" cap="none" spc="0" normalizeH="0" noProof="0" dirty="0" smtClean="0">
                <a:ln>
                  <a:noFill/>
                </a:ln>
                <a:solidFill>
                  <a:schemeClr val="tx1"/>
                </a:solidFill>
                <a:effectLst/>
                <a:uLnTx/>
                <a:uFillTx/>
                <a:latin typeface="+mn-lt"/>
                <a:ea typeface="+mn-ea"/>
                <a:cs typeface="+mn-cs"/>
              </a:rPr>
              <a:t> vineyard</a:t>
            </a: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CamalieVineyardsCrossbow2">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CamalieVineyardsCrossbow2</Template>
  <TotalTime>1201</TotalTime>
  <Words>2363</Words>
  <Application>Microsoft PowerPoint</Application>
  <PresentationFormat>On-screen Show (4:3)</PresentationFormat>
  <Paragraphs>69</Paragraphs>
  <Slides>16</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19" baseType="lpstr">
      <vt:lpstr>CamalieVineyardsCrossbow2</vt:lpstr>
      <vt:lpstr>Picture</vt:lpstr>
      <vt:lpstr>Worksheet</vt:lpstr>
      <vt:lpstr>High Density, Multiple depth, Wireless Soil Moisture Tension Measurements for Irrigation Management</vt:lpstr>
      <vt:lpstr>Abstract</vt:lpstr>
      <vt:lpstr>Introduction</vt:lpstr>
      <vt:lpstr>Vineyard Test Site </vt:lpstr>
      <vt:lpstr>Irrigation Paradigm</vt:lpstr>
      <vt:lpstr>Soil Moisture Sensing Station</vt:lpstr>
      <vt:lpstr>Irrigation System Monitors</vt:lpstr>
      <vt:lpstr>Pressure Chamber Measurements </vt:lpstr>
      <vt:lpstr>Soil Moisture Trends</vt:lpstr>
      <vt:lpstr>Results/Discussion</vt:lpstr>
      <vt:lpstr>Discussion</vt:lpstr>
      <vt:lpstr>Slide 12</vt:lpstr>
      <vt:lpstr>Durations and Intervals</vt:lpstr>
      <vt:lpstr>Conclusions</vt:lpstr>
      <vt:lpstr>Acknowledgements </vt:lpstr>
      <vt:lpstr>References</vt:lpstr>
    </vt:vector>
  </TitlesOfParts>
  <Company>Camalie Networks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Density, Multiple depth, Wireless Soil Moisture Tension Measurements for Irrigation Management</dc:title>
  <dc:creator>Mark Holler</dc:creator>
  <cp:lastModifiedBy>Mark Holler</cp:lastModifiedBy>
  <cp:revision>73</cp:revision>
  <dcterms:created xsi:type="dcterms:W3CDTF">2008-06-12T14:04:40Z</dcterms:created>
  <dcterms:modified xsi:type="dcterms:W3CDTF">2008-06-18T00:29:58Z</dcterms:modified>
</cp:coreProperties>
</file>